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20" r:id="rId1"/>
  </p:sldMasterIdLst>
  <p:notesMasterIdLst>
    <p:notesMasterId r:id="rId24"/>
  </p:notesMasterIdLst>
  <p:sldIdLst>
    <p:sldId id="287" r:id="rId2"/>
    <p:sldId id="353" r:id="rId3"/>
    <p:sldId id="328" r:id="rId4"/>
    <p:sldId id="347" r:id="rId5"/>
    <p:sldId id="348" r:id="rId6"/>
    <p:sldId id="349" r:id="rId7"/>
    <p:sldId id="350" r:id="rId8"/>
    <p:sldId id="351" r:id="rId9"/>
    <p:sldId id="352" r:id="rId10"/>
    <p:sldId id="373" r:id="rId11"/>
    <p:sldId id="356" r:id="rId12"/>
    <p:sldId id="357" r:id="rId13"/>
    <p:sldId id="362" r:id="rId14"/>
    <p:sldId id="359" r:id="rId15"/>
    <p:sldId id="360" r:id="rId16"/>
    <p:sldId id="363" r:id="rId17"/>
    <p:sldId id="361" r:id="rId18"/>
    <p:sldId id="364" r:id="rId19"/>
    <p:sldId id="370" r:id="rId20"/>
    <p:sldId id="371" r:id="rId21"/>
    <p:sldId id="372" r:id="rId22"/>
    <p:sldId id="354" r:id="rId23"/>
  </p:sldIdLst>
  <p:sldSz cx="9906000" cy="6858000" type="A4"/>
  <p:notesSz cx="6858000" cy="9144000"/>
  <p:embeddedFontLst>
    <p:embeddedFont>
      <p:font typeface="Cambria Math" panose="02040503050406030204" pitchFamily="18" charset="0"/>
      <p:regular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KoPubWorld돋움체 Bold" panose="00000800000000000000" pitchFamily="2" charset="-127"/>
      <p:bold r:id="rId32"/>
    </p:embeddedFont>
    <p:embeddedFont>
      <p:font typeface="Calibri Light" panose="020F0302020204030204" pitchFamily="34" charset="0"/>
      <p:regular r:id="rId33"/>
      <p:italic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296" userDrawn="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3A60"/>
    <a:srgbClr val="F9BD8B"/>
    <a:srgbClr val="F8B074"/>
    <a:srgbClr val="F69240"/>
    <a:srgbClr val="F6E47A"/>
    <a:srgbClr val="F3DC53"/>
    <a:srgbClr val="DE8610"/>
    <a:srgbClr val="FCE078"/>
    <a:srgbClr val="E9D6B5"/>
    <a:srgbClr val="ECB3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-894" y="-96"/>
      </p:cViewPr>
      <p:guideLst>
        <p:guide orient="horz" pos="2296"/>
        <p:guide pos="312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-3216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5372B6-6ABB-40DF-906D-DFEF92D58FCB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52500" y="685800"/>
            <a:ext cx="4953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35CF3D-1C25-47B3-9390-9BBB09CD2B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6132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402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435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4" y="365125"/>
            <a:ext cx="2135981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40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0133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515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81" y="1709744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81" y="4589469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327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95496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365129"/>
            <a:ext cx="8543925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304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9362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04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31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754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30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31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30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72667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40" y="365129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40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DE165A-E35E-45E3-8B76-60E309AE989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2019-09-02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5" y="6356356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6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3EBE2-04A1-4312-8B8B-38400B01AA9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30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862501" y="1455682"/>
            <a:ext cx="7288075" cy="286232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4500" dirty="0" smtClean="0">
                <a:solidFill>
                  <a:schemeClr val="accent6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건강음료</a:t>
            </a:r>
            <a:endParaRPr lang="en-US" altLang="ko-KR" sz="4500" dirty="0" smtClean="0">
              <a:solidFill>
                <a:schemeClr val="accent6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판매량 예측을 위한</a:t>
            </a:r>
            <a:r>
              <a:rPr lang="en-US" altLang="ko-KR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  <a:p>
            <a:r>
              <a:rPr lang="ko-KR" altLang="en-US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최적의 모델과</a:t>
            </a:r>
            <a:r>
              <a:rPr lang="en-US" altLang="ko-KR" sz="4500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en-US" altLang="ko-KR" sz="4500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45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분석방법 탐색</a:t>
            </a:r>
            <a:endParaRPr lang="en-US" altLang="ko-KR" sz="4500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7427260" y="5842337"/>
            <a:ext cx="1913964" cy="1015663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박진원 </a:t>
            </a:r>
            <a:r>
              <a:rPr lang="ko-KR" altLang="en-US" sz="24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임원기</a:t>
            </a:r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endParaRPr lang="en-US" altLang="ko-KR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67544" y="1455682"/>
            <a:ext cx="124128" cy="2721210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585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>
            <a:off x="467544" y="670967"/>
            <a:ext cx="4738938" cy="892552"/>
            <a:chOff x="467544" y="670967"/>
            <a:chExt cx="4738938" cy="892552"/>
          </a:xfrm>
        </p:grpSpPr>
        <p:sp>
          <p:nvSpPr>
            <p:cNvPr id="9" name="직사각형 8"/>
            <p:cNvSpPr/>
            <p:nvPr/>
          </p:nvSpPr>
          <p:spPr>
            <a:xfrm>
              <a:off x="761361" y="670967"/>
              <a:ext cx="4445121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독립변수와 종속변수 간의 관계</a:t>
              </a: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4554755" y="1524000"/>
            <a:ext cx="790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판매량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137553" y="1989279"/>
            <a:ext cx="7879608" cy="2121253"/>
            <a:chOff x="1137553" y="2015157"/>
            <a:chExt cx="7879608" cy="2121253"/>
          </a:xfrm>
        </p:grpSpPr>
        <p:grpSp>
          <p:nvGrpSpPr>
            <p:cNvPr id="2" name="그룹 1"/>
            <p:cNvGrpSpPr/>
            <p:nvPr/>
          </p:nvGrpSpPr>
          <p:grpSpPr>
            <a:xfrm>
              <a:off x="1137553" y="2015157"/>
              <a:ext cx="7879608" cy="1698822"/>
              <a:chOff x="334979" y="2790825"/>
              <a:chExt cx="4871503" cy="1276350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29" r="86954"/>
              <a:stretch/>
            </p:blipFill>
            <p:spPr bwMode="auto">
              <a:xfrm>
                <a:off x="334979" y="2790825"/>
                <a:ext cx="1157392" cy="1276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2"/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382" r="43150"/>
              <a:stretch/>
            </p:blipFill>
            <p:spPr bwMode="auto">
              <a:xfrm>
                <a:off x="1492371" y="2790825"/>
                <a:ext cx="3714111" cy="1276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3" name="직사각형 12"/>
            <p:cNvSpPr/>
            <p:nvPr/>
          </p:nvSpPr>
          <p:spPr>
            <a:xfrm>
              <a:off x="1664552" y="3727640"/>
              <a:ext cx="818071" cy="36933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ko-KR" altLang="en-US" dirty="0" err="1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품목</a:t>
              </a:r>
              <a:r>
                <a:rPr lang="ko-KR" altLang="en-US" dirty="0" err="1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수</a:t>
              </a:r>
              <a:endParaRPr lang="en-US" altLang="ko-KR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3568115" y="3743046"/>
              <a:ext cx="818071" cy="36933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격</a:t>
              </a:r>
              <a:endParaRPr lang="en-US" altLang="ko-KR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5604356" y="3767078"/>
              <a:ext cx="818071" cy="36933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기온</a:t>
              </a:r>
              <a:endParaRPr lang="en-US" altLang="ko-KR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7519617" y="3767078"/>
              <a:ext cx="1110159" cy="36933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영업일수</a:t>
              </a:r>
              <a:endParaRPr lang="en-US" altLang="ko-KR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950651" y="4086852"/>
            <a:ext cx="8099577" cy="2480889"/>
            <a:chOff x="950651" y="4267998"/>
            <a:chExt cx="8099577" cy="2480889"/>
          </a:xfrm>
        </p:grpSpPr>
        <p:pic>
          <p:nvPicPr>
            <p:cNvPr id="11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430" r="-393"/>
            <a:stretch/>
          </p:blipFill>
          <p:spPr bwMode="auto">
            <a:xfrm>
              <a:off x="950651" y="4267998"/>
              <a:ext cx="8099577" cy="20555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직사각형 23"/>
            <p:cNvSpPr/>
            <p:nvPr/>
          </p:nvSpPr>
          <p:spPr>
            <a:xfrm>
              <a:off x="1504072" y="6340117"/>
              <a:ext cx="1139032" cy="36933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강우일</a:t>
              </a:r>
              <a:r>
                <a:rPr lang="ko-KR" altLang="en-US" dirty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수</a:t>
              </a:r>
              <a:endParaRPr lang="en-US" altLang="ko-KR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3388943" y="6346598"/>
              <a:ext cx="1176413" cy="36933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휴일일수</a:t>
              </a:r>
              <a:endParaRPr lang="en-US" altLang="ko-KR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5595730" y="6379555"/>
              <a:ext cx="818071" cy="36933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</a:t>
              </a:r>
              <a:endParaRPr lang="en-US" altLang="ko-KR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7665662" y="6379555"/>
              <a:ext cx="818071" cy="36933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ko-KR" altLang="en-US" dirty="0" smtClean="0">
                  <a:solidFill>
                    <a:schemeClr val="bg2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월</a:t>
              </a:r>
              <a:endParaRPr lang="en-US" altLang="ko-KR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09 / 20 </a:t>
            </a:r>
          </a:p>
        </p:txBody>
      </p:sp>
    </p:spTree>
    <p:extLst>
      <p:ext uri="{BB962C8B-B14F-4D97-AF65-F5344CB8AC3E}">
        <p14:creationId xmlns:p14="http://schemas.microsoft.com/office/powerpoint/2010/main" val="4185200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2488395" y="1437722"/>
            <a:ext cx="5489700" cy="4544702"/>
            <a:chOff x="2930400" y="782390"/>
            <a:chExt cx="5997428" cy="546990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2"/>
            <a:srcRect l="15036" t="30047" r="61600" b="27691"/>
            <a:stretch/>
          </p:blipFill>
          <p:spPr>
            <a:xfrm>
              <a:off x="3947886" y="1676988"/>
              <a:ext cx="4979942" cy="4575307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3014344" y="1982743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품목수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014345" y="2434927"/>
              <a:ext cx="4347883" cy="370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EA3A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endParaRPr lang="en-US" altLang="ko-KR" sz="1400" dirty="0" smtClean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073887" y="2908875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가격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073887" y="3405009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기온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941394" y="3912840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영업일수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941394" y="4420671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강우일수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930400" y="4889176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휴일일수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62195" y="5390753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180510" y="5821524"/>
              <a:ext cx="434788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월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022870" y="1057568"/>
              <a:ext cx="385542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품목수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4531543" y="1068944"/>
              <a:ext cx="12417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endParaRPr lang="en-US" altLang="ko-KR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4908655" y="1232025"/>
              <a:ext cx="368113" cy="629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EA3A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가격</a:t>
              </a:r>
              <a:endParaRPr lang="en-US" altLang="ko-KR" sz="1400" dirty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54452" y="1230908"/>
              <a:ext cx="2321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기온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770479" y="815262"/>
              <a:ext cx="275213" cy="1148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EA3A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영업일수</a:t>
              </a:r>
              <a:endParaRPr lang="en-US" altLang="ko-KR" sz="1400" dirty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6228115" y="782390"/>
              <a:ext cx="2537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강우일수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660636" y="787737"/>
              <a:ext cx="22846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휴일일수</a:t>
              </a:r>
              <a:endPara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10335" y="1213277"/>
              <a:ext cx="324490" cy="6297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EA3A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</a:t>
              </a:r>
              <a:endParaRPr lang="en-US" altLang="ko-KR" sz="1400" dirty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537606" y="1422494"/>
              <a:ext cx="270524" cy="3704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rgbClr val="EA3A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월</a:t>
              </a:r>
              <a:endParaRPr lang="en-US" altLang="ko-KR" sz="1400" dirty="0">
                <a:solidFill>
                  <a:srgbClr val="EA3A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sp>
        <p:nvSpPr>
          <p:cNvPr id="11" name="직사각형 10"/>
          <p:cNvSpPr/>
          <p:nvPr/>
        </p:nvSpPr>
        <p:spPr>
          <a:xfrm>
            <a:off x="2431783" y="2731347"/>
            <a:ext cx="4642118" cy="416529"/>
          </a:xfrm>
          <a:prstGeom prst="rect">
            <a:avLst/>
          </a:prstGeom>
          <a:noFill/>
          <a:ln w="38100">
            <a:solidFill>
              <a:schemeClr val="bg2">
                <a:lumMod val="10000"/>
              </a:schemeClr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1" name="그룹 50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52" name="직사각형 51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판매량과의 상관관계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10 / 20 </a:t>
            </a:r>
          </a:p>
        </p:txBody>
      </p:sp>
    </p:spTree>
    <p:extLst>
      <p:ext uri="{BB962C8B-B14F-4D97-AF65-F5344CB8AC3E}">
        <p14:creationId xmlns:p14="http://schemas.microsoft.com/office/powerpoint/2010/main" val="1082927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5658" t="62545" r="58374" b="5340"/>
          <a:stretch/>
        </p:blipFill>
        <p:spPr>
          <a:xfrm>
            <a:off x="4825999" y="1473347"/>
            <a:ext cx="4304761" cy="4377104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2"/>
          <a:srcRect l="15658" t="23261" r="58374" b="46670"/>
          <a:stretch/>
        </p:blipFill>
        <p:spPr>
          <a:xfrm>
            <a:off x="808425" y="1837251"/>
            <a:ext cx="4039239" cy="401320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467544" y="670967"/>
            <a:ext cx="2741820" cy="1200329"/>
            <a:chOff x="467544" y="670967"/>
            <a:chExt cx="2741820" cy="1200329"/>
          </a:xfrm>
        </p:grpSpPr>
        <p:sp>
          <p:nvSpPr>
            <p:cNvPr id="30" name="직사각형 29"/>
            <p:cNvSpPr/>
            <p:nvPr/>
          </p:nvSpPr>
          <p:spPr>
            <a:xfrm>
              <a:off x="761361" y="670967"/>
              <a:ext cx="2448003" cy="1200329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종속변수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정규성 검정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67544" y="670967"/>
              <a:ext cx="129356" cy="10816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11 / 20 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3976932" y="5841981"/>
            <a:ext cx="1848135" cy="338554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en-US" altLang="ko-KR" sz="1600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P-value : 0.0347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000909" y="6247369"/>
            <a:ext cx="42498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유의수준 </a:t>
            </a:r>
            <a:r>
              <a:rPr lang="en-US" altLang="ko-KR" sz="1400" b="1" dirty="0">
                <a:solidFill>
                  <a:schemeClr val="accent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0.01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에서 </a:t>
            </a:r>
            <a:r>
              <a:rPr lang="ko-KR" altLang="en-US" sz="1400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종속변수가 </a:t>
            </a:r>
            <a:r>
              <a:rPr lang="ko-KR" altLang="en-US" sz="1400" b="1" dirty="0" err="1" smtClean="0">
                <a:solidFill>
                  <a:schemeClr val="accent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정규성을</a:t>
            </a:r>
            <a:r>
              <a:rPr lang="ko-KR" altLang="en-US" sz="1400" b="1" dirty="0" smtClean="0">
                <a:solidFill>
                  <a:schemeClr val="accent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400" b="1" dirty="0">
                <a:solidFill>
                  <a:schemeClr val="accent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만족</a:t>
            </a:r>
            <a:r>
              <a:rPr lang="ko-KR" altLang="en-US" sz="1400" b="1" dirty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한다고 </a:t>
            </a:r>
            <a:r>
              <a:rPr lang="ko-KR" altLang="en-US" sz="1400" b="1" dirty="0" smtClean="0">
                <a:solidFill>
                  <a:schemeClr val="bg2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판단</a:t>
            </a:r>
            <a:endParaRPr lang="en-US" altLang="ko-KR" sz="1400" b="1" dirty="0">
              <a:solidFill>
                <a:schemeClr val="bg2">
                  <a:lumMod val="5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39764" y="2739590"/>
            <a:ext cx="879836" cy="307777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1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정규분포</a:t>
            </a:r>
            <a:endParaRPr lang="en-US" altLang="ko-KR" sz="1400" b="1" dirty="0" smtClean="0">
              <a:solidFill>
                <a:schemeClr val="tx1">
                  <a:lumMod val="95000"/>
                  <a:lumOff val="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5" name="직선 화살표 연결선 4"/>
          <p:cNvCxnSpPr>
            <a:stCxn id="11" idx="1"/>
          </p:cNvCxnSpPr>
          <p:nvPr/>
        </p:nvCxnSpPr>
        <p:spPr>
          <a:xfrm flipH="1">
            <a:off x="3209366" y="2893479"/>
            <a:ext cx="330398" cy="153888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1533166" y="2757265"/>
            <a:ext cx="693570" cy="307777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1400" b="1" dirty="0" smtClean="0">
                <a:solidFill>
                  <a:schemeClr val="accent1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판매량</a:t>
            </a:r>
            <a:endParaRPr lang="en-US" altLang="ko-KR" sz="1400" b="1" dirty="0" smtClean="0">
              <a:solidFill>
                <a:schemeClr val="accent1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17" name="직선 화살표 연결선 16"/>
          <p:cNvCxnSpPr/>
          <p:nvPr/>
        </p:nvCxnSpPr>
        <p:spPr>
          <a:xfrm>
            <a:off x="1905000" y="3047367"/>
            <a:ext cx="440267" cy="508633"/>
          </a:xfrm>
          <a:prstGeom prst="straightConnector1">
            <a:avLst/>
          </a:prstGeom>
          <a:ln w="12700">
            <a:solidFill>
              <a:srgbClr val="0070C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3809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88097" y="670967"/>
            <a:ext cx="38347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첫번째 모델</a:t>
            </a:r>
            <a:endParaRPr lang="en-US" altLang="ko-KR" sz="2000" b="1" dirty="0" smtClean="0">
              <a:solidFill>
                <a:srgbClr val="00B05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8097" y="1455797"/>
            <a:ext cx="835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QTY</a:t>
            </a:r>
            <a:r>
              <a:rPr lang="ko-KR" altLang="en-US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ITEM_CNT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PRICE + MAXTEMP + SALEDAY + RAIN_DAY + 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HOLIDAY</a:t>
            </a: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판매량</a:t>
            </a:r>
            <a:r>
              <a:rPr lang="ko-KR" altLang="en-US" sz="1600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600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err="1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품목수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가격 </a:t>
            </a:r>
            <a:r>
              <a:rPr lang="en-US" altLang="ko-KR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기온 </a:t>
            </a:r>
            <a:r>
              <a:rPr lang="en-US" altLang="ko-KR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판매일수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강수일수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휴일일수</a:t>
            </a:r>
            <a:r>
              <a:rPr lang="ko-KR" altLang="en-US" dirty="0" smtClean="0">
                <a:solidFill>
                  <a:srgbClr val="00B05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lang="ko-KR" altLang="en-US" dirty="0">
              <a:solidFill>
                <a:srgbClr val="00B05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6788" t="47921" r="60309" b="34014"/>
          <a:stretch/>
        </p:blipFill>
        <p:spPr>
          <a:xfrm>
            <a:off x="2038350" y="3098192"/>
            <a:ext cx="5957038" cy="2654908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67544" y="670967"/>
            <a:ext cx="129356" cy="1792833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2148840" y="3972098"/>
            <a:ext cx="5608320" cy="41563"/>
          </a:xfrm>
          <a:prstGeom prst="rect">
            <a:avLst/>
          </a:prstGeom>
          <a:solidFill>
            <a:srgbClr val="EA3A60"/>
          </a:solidFill>
          <a:ln>
            <a:solidFill>
              <a:srgbClr val="EA3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13 / 20 </a:t>
            </a:r>
          </a:p>
        </p:txBody>
      </p:sp>
    </p:spTree>
    <p:extLst>
      <p:ext uri="{BB962C8B-B14F-4D97-AF65-F5344CB8AC3E}">
        <p14:creationId xmlns:p14="http://schemas.microsoft.com/office/powerpoint/2010/main" val="34298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88097" y="670967"/>
            <a:ext cx="38347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</a:t>
            </a:r>
            <a:r>
              <a:rPr lang="ko-KR" altLang="en-US" sz="2000" b="1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번째 모델</a:t>
            </a:r>
            <a:endParaRPr lang="en-US" altLang="ko-KR" sz="2000" b="1" dirty="0" smtClean="0">
              <a:solidFill>
                <a:srgbClr val="7030A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8097" y="1455797"/>
            <a:ext cx="835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QTY</a:t>
            </a:r>
            <a:r>
              <a:rPr lang="ko-KR" altLang="en-US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ITEM_CNT + PRICE +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MAXTEMP + SALEDAY + RAIN_DAY + 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HOLIDAY +</a:t>
            </a:r>
            <a:r>
              <a:rPr lang="en-US" altLang="ko-KR" sz="1400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b="1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MON  </a:t>
            </a: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판매량</a:t>
            </a:r>
            <a:r>
              <a:rPr lang="ko-KR" altLang="en-US" sz="1600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 </a:t>
            </a:r>
            <a:r>
              <a:rPr lang="ko-KR" altLang="en-US" dirty="0" err="1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품목수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가격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기온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판매일수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강수일수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휴일일수</a:t>
            </a:r>
            <a:r>
              <a:rPr lang="ko-KR" altLang="en-US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</a:t>
            </a:r>
            <a:endParaRPr lang="ko-KR" altLang="en-US" dirty="0">
              <a:solidFill>
                <a:srgbClr val="7030A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67544" y="670967"/>
            <a:ext cx="129356" cy="1792833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0625" t="42222" r="67917" b="40741"/>
          <a:stretch/>
        </p:blipFill>
        <p:spPr>
          <a:xfrm>
            <a:off x="2078400" y="3206047"/>
            <a:ext cx="5749200" cy="256760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148840" y="5259878"/>
            <a:ext cx="5608320" cy="41563"/>
          </a:xfrm>
          <a:prstGeom prst="rect">
            <a:avLst/>
          </a:prstGeom>
          <a:solidFill>
            <a:srgbClr val="EA3A60"/>
          </a:solidFill>
          <a:ln>
            <a:solidFill>
              <a:srgbClr val="EA3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14 / 20 </a:t>
            </a:r>
          </a:p>
        </p:txBody>
      </p:sp>
    </p:spTree>
    <p:extLst>
      <p:ext uri="{BB962C8B-B14F-4D97-AF65-F5344CB8AC3E}">
        <p14:creationId xmlns:p14="http://schemas.microsoft.com/office/powerpoint/2010/main" val="658241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88097" y="670967"/>
            <a:ext cx="38347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</a:t>
            </a:r>
            <a:r>
              <a:rPr lang="ko-KR" altLang="en-US" sz="2000" b="1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번째 모델</a:t>
            </a:r>
            <a:endParaRPr lang="en-US" altLang="ko-KR" sz="2000" b="1" dirty="0" smtClean="0">
              <a:solidFill>
                <a:schemeClr val="accent5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8096" y="1455797"/>
            <a:ext cx="92703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QTY</a:t>
            </a:r>
            <a:r>
              <a:rPr lang="ko-KR" altLang="en-US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ITEM_CNT +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MAXTEMP + SALEDAY + RAIN_DAY + 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HOLIDAY + </a:t>
            </a:r>
            <a:r>
              <a:rPr lang="en-US" altLang="ko-KR" sz="1400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MON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 </a:t>
            </a:r>
            <a:r>
              <a:rPr lang="en-US" altLang="ko-KR" sz="1400" b="1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(-</a:t>
            </a:r>
            <a:r>
              <a:rPr lang="en-US" altLang="ko-KR" sz="14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PRICE</a:t>
            </a:r>
            <a:r>
              <a:rPr lang="en-US" altLang="ko-KR" sz="1400" b="1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en-US" altLang="ko-KR" sz="1400" dirty="0" smtClean="0">
              <a:solidFill>
                <a:schemeClr val="bg2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판매량</a:t>
            </a:r>
            <a:r>
              <a:rPr lang="ko-KR" altLang="en-US" sz="1600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600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품목수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기온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판매일수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강수일수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휴일일수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chemeClr val="accent5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 </a:t>
            </a:r>
            <a:endParaRPr lang="ko-KR" altLang="en-US" dirty="0">
              <a:solidFill>
                <a:schemeClr val="accent5">
                  <a:lumMod val="7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67544" y="670967"/>
            <a:ext cx="129356" cy="1792833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0521" t="48518" r="67500" b="34445"/>
          <a:stretch/>
        </p:blipFill>
        <p:spPr>
          <a:xfrm>
            <a:off x="2073000" y="3143250"/>
            <a:ext cx="5760000" cy="262138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133600" y="3972098"/>
            <a:ext cx="5608320" cy="41563"/>
          </a:xfrm>
          <a:prstGeom prst="rect">
            <a:avLst/>
          </a:prstGeom>
          <a:solidFill>
            <a:srgbClr val="EA3A60"/>
          </a:solidFill>
          <a:ln>
            <a:solidFill>
              <a:srgbClr val="EA3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15 / 20 </a:t>
            </a:r>
          </a:p>
        </p:txBody>
      </p:sp>
    </p:spTree>
    <p:extLst>
      <p:ext uri="{BB962C8B-B14F-4D97-AF65-F5344CB8AC3E}">
        <p14:creationId xmlns:p14="http://schemas.microsoft.com/office/powerpoint/2010/main" val="309170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806673" y="670967"/>
            <a:ext cx="2825527" cy="107721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변수 선택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w</a:t>
            </a:r>
            <a:r>
              <a: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ith R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808489" y="632494"/>
            <a:ext cx="6381816" cy="124649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chemeClr val="accent6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BIC : </a:t>
            </a:r>
            <a:r>
              <a:rPr lang="ko-KR" altLang="en-US" dirty="0" smtClean="0">
                <a:solidFill>
                  <a:schemeClr val="accent6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가격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판매일수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강우일수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smtClean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CP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en-US" altLang="ko-KR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: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품목수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가격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기온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en-US" b="0" i="0" u="none" strike="noStrike" cap="none" normalizeH="0" baseline="0" dirty="0" err="1" smtClean="0">
                <a:ln>
                  <a:noFill/>
                </a:ln>
                <a:solidFill>
                  <a:srgbClr val="00206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판매일수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lang="ko-KR" altLang="en-US" dirty="0" err="1" smtClean="0">
                <a:solidFill>
                  <a:srgbClr val="00206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강우일수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+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rgbClr val="002060"/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kumimoji="0" lang="en-US" altLang="ko-KR" b="0" i="0" u="none" strike="noStrike" cap="none" normalizeH="0" baseline="0" dirty="0" smtClean="0">
              <a:ln>
                <a:noFill/>
              </a:ln>
              <a:solidFill>
                <a:srgbClr val="002060"/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dirty="0" err="1" smtClean="0">
                <a:solidFill>
                  <a:schemeClr val="accent4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Adj</a:t>
            </a:r>
            <a:r>
              <a:rPr lang="en-US" altLang="ko-KR" dirty="0" smtClean="0">
                <a:solidFill>
                  <a:schemeClr val="accent4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R2: </a:t>
            </a:r>
            <a:r>
              <a:rPr kumimoji="0" lang="ko-KR" altLang="ko-KR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kumimoji="0" lang="ko-KR" altLang="en-US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모든 변수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chemeClr val="accent4">
                    <a:lumMod val="50000"/>
                  </a:schemeClr>
                </a:solidFill>
                <a:effectLst/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endParaRPr kumimoji="0" lang="ko-KR" altLang="ko-KR" sz="4000" b="0" i="0" u="none" strike="noStrike" cap="none" normalizeH="0" baseline="0" dirty="0" smtClean="0">
              <a:ln>
                <a:noFill/>
              </a:ln>
              <a:solidFill>
                <a:schemeClr val="accent4">
                  <a:lumMod val="50000"/>
                </a:schemeClr>
              </a:solidFill>
              <a:effectLst/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2021669" y="1891269"/>
            <a:ext cx="5537371" cy="4649908"/>
            <a:chOff x="3415298" y="1181269"/>
            <a:chExt cx="6319862" cy="442323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6" t="14008" b="17175"/>
            <a:stretch/>
          </p:blipFill>
          <p:spPr>
            <a:xfrm>
              <a:off x="3924300" y="1181269"/>
              <a:ext cx="5810860" cy="3515639"/>
            </a:xfrm>
            <a:prstGeom prst="rect">
              <a:avLst/>
            </a:prstGeom>
          </p:spPr>
        </p:pic>
        <p:grpSp>
          <p:nvGrpSpPr>
            <p:cNvPr id="5" name="그룹 4"/>
            <p:cNvGrpSpPr/>
            <p:nvPr/>
          </p:nvGrpSpPr>
          <p:grpSpPr>
            <a:xfrm>
              <a:off x="4986810" y="4686297"/>
              <a:ext cx="4293203" cy="918203"/>
              <a:chOff x="728903" y="3238589"/>
              <a:chExt cx="2724519" cy="1075918"/>
            </a:xfrm>
          </p:grpSpPr>
          <p:sp>
            <p:nvSpPr>
              <p:cNvPr id="9" name="TextBox 8"/>
              <p:cNvSpPr txBox="1"/>
              <p:nvPr/>
            </p:nvSpPr>
            <p:spPr>
              <a:xfrm>
                <a:off x="728903" y="3333290"/>
                <a:ext cx="352903" cy="738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품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목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수</a:t>
                </a:r>
                <a:endPara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162267" y="3417637"/>
                <a:ext cx="336949" cy="5832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EA3A6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가</a:t>
                </a:r>
                <a:endParaRPr lang="en-US" altLang="ko-KR" sz="1400" dirty="0" smtClean="0">
                  <a:solidFill>
                    <a:srgbClr val="EA3A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1400" dirty="0" smtClean="0">
                    <a:solidFill>
                      <a:srgbClr val="EA3A6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격</a:t>
                </a:r>
                <a:endParaRPr lang="en-US" altLang="ko-KR" sz="1400" dirty="0">
                  <a:solidFill>
                    <a:srgbClr val="EA3A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586795" y="3402904"/>
                <a:ext cx="212483" cy="4347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기온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983722" y="3251019"/>
                <a:ext cx="251914" cy="10634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EA3A6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영업일수</a:t>
                </a:r>
                <a:endParaRPr lang="en-US" altLang="ko-KR" sz="1400" dirty="0">
                  <a:solidFill>
                    <a:srgbClr val="EA3A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394556" y="3238589"/>
                <a:ext cx="232242" cy="10634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 smtClean="0">
                    <a:solidFill>
                      <a:srgbClr val="EA3A6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강우일수</a:t>
                </a:r>
                <a:endParaRPr lang="en-US" altLang="ko-KR" sz="1400" dirty="0">
                  <a:solidFill>
                    <a:srgbClr val="EA3A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2787558" y="3253470"/>
                <a:ext cx="209126" cy="792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휴일일수</a:t>
                </a:r>
                <a:endPara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3205800" y="3289926"/>
                <a:ext cx="247622" cy="3430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 smtClean="0">
                    <a:solidFill>
                      <a:srgbClr val="EA3A60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월</a:t>
                </a:r>
                <a:endParaRPr lang="en-US" altLang="ko-KR" sz="1400" dirty="0">
                  <a:solidFill>
                    <a:srgbClr val="EA3A60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3415298" y="2785199"/>
              <a:ext cx="55609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BIC</a:t>
              </a:r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467544" y="670967"/>
            <a:ext cx="129356" cy="1081633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12 / 20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867758" y="5678742"/>
            <a:ext cx="4872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절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편</a:t>
            </a:r>
            <a:endParaRPr lang="en-US" altLang="ko-KR" sz="1400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7103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88097" y="670967"/>
            <a:ext cx="38347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네</a:t>
            </a:r>
            <a:r>
              <a:rPr lang="ko-KR" altLang="en-US" sz="2000" b="1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번째 모델</a:t>
            </a:r>
            <a:endParaRPr lang="en-US" altLang="ko-KR" sz="2000" b="1" dirty="0" smtClean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88097" y="1455797"/>
            <a:ext cx="8356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QTY</a:t>
            </a:r>
            <a:r>
              <a:rPr lang="ko-KR" altLang="en-US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PRICE +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SALEDAY + RAIN_DAY </a:t>
            </a:r>
            <a:r>
              <a:rPr lang="en-US" altLang="ko-KR" sz="1400" dirty="0" smtClean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MON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b="1" dirty="0" smtClean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(-</a:t>
            </a:r>
            <a:r>
              <a:rPr lang="en-US" altLang="ko-KR" sz="1400" dirty="0" smtClean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ITEM_CNT, MAXTEMP, HOLIDAY</a:t>
            </a:r>
            <a:r>
              <a:rPr lang="en-US" altLang="ko-KR" sz="1400" b="1" dirty="0" smtClean="0">
                <a:solidFill>
                  <a:schemeClr val="bg2">
                    <a:lumMod val="1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endParaRPr lang="en-US" altLang="ko-KR" sz="1400" dirty="0" smtClean="0">
              <a:solidFill>
                <a:schemeClr val="bg2">
                  <a:lumMod val="10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판매량</a:t>
            </a:r>
            <a:r>
              <a:rPr lang="ko-KR" altLang="en-US" sz="16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가격 </a:t>
            </a:r>
            <a:r>
              <a:rPr lang="en-US" altLang="ko-KR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판매일수</a:t>
            </a:r>
            <a:r>
              <a:rPr lang="ko-KR" altLang="en-US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err="1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강수일수</a:t>
            </a:r>
            <a:r>
              <a:rPr lang="ko-KR" altLang="en-US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+ </a:t>
            </a:r>
            <a:r>
              <a:rPr lang="ko-KR" altLang="en-US" dirty="0" smtClean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월</a:t>
            </a:r>
            <a:endParaRPr lang="ko-KR" altLang="en-US" dirty="0">
              <a:solidFill>
                <a:srgbClr val="FF0000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67544" y="670967"/>
            <a:ext cx="129356" cy="1792833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0209" t="38148" r="67604" b="44445"/>
          <a:stretch/>
        </p:blipFill>
        <p:spPr>
          <a:xfrm>
            <a:off x="1962150" y="3086100"/>
            <a:ext cx="5886450" cy="27241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16 / 20 </a:t>
            </a:r>
          </a:p>
        </p:txBody>
      </p:sp>
      <p:sp>
        <p:nvSpPr>
          <p:cNvPr id="8" name="직사각형 7"/>
          <p:cNvSpPr/>
          <p:nvPr/>
        </p:nvSpPr>
        <p:spPr>
          <a:xfrm flipV="1">
            <a:off x="2080923" y="3967870"/>
            <a:ext cx="5691477" cy="37785"/>
          </a:xfrm>
          <a:prstGeom prst="rect">
            <a:avLst/>
          </a:prstGeom>
          <a:solidFill>
            <a:srgbClr val="EA3A60"/>
          </a:solidFill>
          <a:ln>
            <a:solidFill>
              <a:srgbClr val="EA3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0771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788097" y="670967"/>
            <a:ext cx="3834703" cy="89255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비교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평균제곱근오차</a:t>
            </a:r>
            <a:r>
              <a:rPr lang="en-US" altLang="ko-KR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(RMSE)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467544" y="678460"/>
            <a:ext cx="129356" cy="812647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19895" t="33519" r="53021" b="45741"/>
          <a:stretch/>
        </p:blipFill>
        <p:spPr>
          <a:xfrm>
            <a:off x="336915" y="2742040"/>
            <a:ext cx="4017370" cy="20989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19584" t="61852" r="49271" b="9259"/>
          <a:stretch/>
        </p:blipFill>
        <p:spPr>
          <a:xfrm>
            <a:off x="4804229" y="2119085"/>
            <a:ext cx="4777921" cy="351608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07594" y="4251404"/>
            <a:ext cx="595707" cy="313765"/>
          </a:xfrm>
          <a:prstGeom prst="rect">
            <a:avLst/>
          </a:prstGeom>
          <a:noFill/>
          <a:ln>
            <a:solidFill>
              <a:srgbClr val="EA3A6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 flipV="1">
            <a:off x="1842384" y="3665729"/>
            <a:ext cx="2472145" cy="28388"/>
          </a:xfrm>
          <a:prstGeom prst="rect">
            <a:avLst/>
          </a:prstGeom>
          <a:solidFill>
            <a:srgbClr val="EA3A60"/>
          </a:solidFill>
          <a:ln>
            <a:solidFill>
              <a:srgbClr val="EA3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17 / 20 </a:t>
            </a:r>
          </a:p>
        </p:txBody>
      </p:sp>
    </p:spTree>
    <p:extLst>
      <p:ext uri="{BB962C8B-B14F-4D97-AF65-F5344CB8AC3E}">
        <p14:creationId xmlns:p14="http://schemas.microsoft.com/office/powerpoint/2010/main" val="591738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788097" y="670967"/>
                <a:ext cx="3834703" cy="899542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32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모델 비교</a:t>
                </a:r>
                <a:endPara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20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결정계수</a:t>
                </a:r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𝑹</m:t>
                        </m:r>
                      </m:e>
                      <m:sup>
                        <m: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97" y="670967"/>
                <a:ext cx="3834703" cy="899542"/>
              </a:xfrm>
              <a:prstGeom prst="rect">
                <a:avLst/>
              </a:prstGeom>
              <a:blipFill>
                <a:blip r:embed="rId2"/>
                <a:stretch>
                  <a:fillRect l="-3975" t="-8108" b="-121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467544" y="678460"/>
            <a:ext cx="129356" cy="812647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19742" t="20053" r="56289" b="58783"/>
          <a:stretch/>
        </p:blipFill>
        <p:spPr>
          <a:xfrm>
            <a:off x="268514" y="2718592"/>
            <a:ext cx="4013200" cy="21771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l="19266" t="48554" r="49702" b="23510"/>
          <a:stretch/>
        </p:blipFill>
        <p:spPr>
          <a:xfrm>
            <a:off x="4760686" y="2191657"/>
            <a:ext cx="4748199" cy="323101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473270" y="4243784"/>
            <a:ext cx="595707" cy="313765"/>
          </a:xfrm>
          <a:prstGeom prst="rect">
            <a:avLst/>
          </a:prstGeom>
          <a:noFill/>
          <a:ln>
            <a:solidFill>
              <a:srgbClr val="EA3A6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18 / 20 </a:t>
            </a:r>
          </a:p>
        </p:txBody>
      </p:sp>
      <p:sp>
        <p:nvSpPr>
          <p:cNvPr id="8" name="직사각형 7"/>
          <p:cNvSpPr/>
          <p:nvPr/>
        </p:nvSpPr>
        <p:spPr>
          <a:xfrm flipV="1">
            <a:off x="1964693" y="3635912"/>
            <a:ext cx="2247405" cy="28388"/>
          </a:xfrm>
          <a:prstGeom prst="rect">
            <a:avLst/>
          </a:prstGeom>
          <a:solidFill>
            <a:srgbClr val="EA3A60"/>
          </a:solidFill>
          <a:ln>
            <a:solidFill>
              <a:srgbClr val="EA3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650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11" name="직사각형 1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과정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도구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 / 20 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555165" y="2214133"/>
            <a:ext cx="8805453" cy="3258864"/>
            <a:chOff x="555165" y="2214133"/>
            <a:chExt cx="8805453" cy="3258864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2133025" y="2223927"/>
              <a:ext cx="566201" cy="2577147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 구성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8" name="모서리가 둥근 직사각형 7"/>
            <p:cNvSpPr/>
            <p:nvPr/>
          </p:nvSpPr>
          <p:spPr>
            <a:xfrm>
              <a:off x="6402737" y="2232927"/>
              <a:ext cx="551293" cy="2577147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 예측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55165" y="2223928"/>
              <a:ext cx="615523" cy="2577148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7152098" y="2223927"/>
              <a:ext cx="576845" cy="2577147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 평가</a:t>
              </a:r>
              <a:endParaRPr lang="en-US" altLang="ko-KR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2900111" y="2219030"/>
              <a:ext cx="1168520" cy="477578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 </a:t>
              </a:r>
              <a:r>
                <a:rPr lang="en-US" altLang="ko-KR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2908747" y="2932076"/>
              <a:ext cx="1168520" cy="477578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2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905956" y="3627785"/>
              <a:ext cx="1168520" cy="477578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3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2897294" y="4323496"/>
              <a:ext cx="1168520" cy="477578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모델 </a:t>
              </a:r>
              <a:r>
                <a:rPr lang="en-US" altLang="ko-KR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4</a:t>
              </a:r>
              <a:r>
                <a:rPr lang="ko-KR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7927008" y="2232927"/>
              <a:ext cx="1433610" cy="2568147"/>
              <a:chOff x="6267160" y="3087506"/>
              <a:chExt cx="1174360" cy="1470957"/>
            </a:xfrm>
          </p:grpSpPr>
          <p:sp>
            <p:nvSpPr>
              <p:cNvPr id="26" name="모서리가 둥근 직사각형 25"/>
              <p:cNvSpPr/>
              <p:nvPr/>
            </p:nvSpPr>
            <p:spPr>
              <a:xfrm>
                <a:off x="6269211" y="3087506"/>
                <a:ext cx="1168520" cy="37692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평균 제곱근 오차</a:t>
                </a:r>
                <a:endPara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pPr algn="ctr"/>
                <a:r>
                  <a:rPr lang="en-US" altLang="ko-KR" sz="12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(RMSE)</a:t>
                </a:r>
                <a:endPara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모서리가 둥근 직사각형 26"/>
                  <p:cNvSpPr/>
                  <p:nvPr/>
                </p:nvSpPr>
                <p:spPr>
                  <a:xfrm>
                    <a:off x="6273000" y="3634521"/>
                    <a:ext cx="1168520" cy="376925"/>
                  </a:xfrm>
                  <a:prstGeom prst="roundRect">
                    <a:avLst/>
                  </a:prstGeom>
                  <a:no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300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결정계수</a:t>
                    </a:r>
                    <a:r>
                      <a:rPr lang="en-US" altLang="ko-KR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(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30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</m:ctrlPr>
                          </m:sSupPr>
                          <m:e>
                            <m:r>
                              <a:rPr lang="en-US" altLang="ko-KR" sz="13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ko-KR" sz="13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en-US" altLang="ko-KR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)</a:t>
                    </a:r>
                    <a:endParaRPr lang="ko-KR" alt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27" name="모서리가 둥근 직사각형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73000" y="3634521"/>
                    <a:ext cx="1168520" cy="376925"/>
                  </a:xfrm>
                  <a:prstGeom prst="round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모서리가 둥근 직사각형 27"/>
                  <p:cNvSpPr/>
                  <p:nvPr/>
                </p:nvSpPr>
                <p:spPr>
                  <a:xfrm>
                    <a:off x="6267160" y="4181538"/>
                    <a:ext cx="1168520" cy="376925"/>
                  </a:xfrm>
                  <a:prstGeom prst="roundRect">
                    <a:avLst/>
                  </a:prstGeom>
                  <a:noFill/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수정된 </a:t>
                    </a:r>
                    <a:endParaRPr lang="en-US" altLang="ko-KR" sz="1300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  <a:p>
                    <a:pPr algn="ctr"/>
                    <a:r>
                      <a:rPr lang="ko-KR" altLang="en-US" sz="1300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결정계수</a:t>
                    </a:r>
                    <a:r>
                      <a:rPr lang="en-US" altLang="ko-KR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(</a:t>
                    </a:r>
                    <a:r>
                      <a:rPr lang="en-US" altLang="ko-KR" sz="1300" dirty="0" err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adj</a:t>
                    </a:r>
                    <a:r>
                      <a:rPr lang="en-US" altLang="ko-KR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 </a:t>
                    </a:r>
                    <a14:m>
                      <m:oMath xmlns:m="http://schemas.openxmlformats.org/officeDocument/2006/math">
                        <m:sSup>
                          <m:sSupPr>
                            <m:ctrlPr>
                              <a:rPr lang="en-US" altLang="ko-KR" sz="13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</m:ctrlPr>
                          </m:sSupPr>
                          <m:e>
                            <m:r>
                              <a:rPr lang="en-US" altLang="ko-KR" sz="13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𝑅</m:t>
                            </m:r>
                          </m:e>
                          <m:sup>
                            <m:r>
                              <a:rPr lang="en-US" altLang="ko-KR" sz="13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  <a:ea typeface="KoPubWorld돋움체 Bold" panose="00000800000000000000" pitchFamily="2" charset="-127"/>
                                <a:cs typeface="KoPubWorld돋움체 Bold" panose="00000800000000000000" pitchFamily="2" charset="-127"/>
                              </a:rPr>
                              <m:t>2</m:t>
                            </m:r>
                          </m:sup>
                        </m:sSup>
                      </m:oMath>
                    </a14:m>
                    <a:r>
                      <a:rPr lang="en-US" altLang="ko-KR" sz="13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KoPubWorld돋움체 Bold" panose="00000800000000000000" pitchFamily="2" charset="-127"/>
                        <a:ea typeface="KoPubWorld돋움체 Bold" panose="00000800000000000000" pitchFamily="2" charset="-127"/>
                        <a:cs typeface="KoPubWorld돋움체 Bold" panose="00000800000000000000" pitchFamily="2" charset="-127"/>
                      </a:rPr>
                      <a:t>)</a:t>
                    </a:r>
                    <a:endParaRPr lang="ko-KR" alt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KoPubWorld돋움체 Bold" panose="00000800000000000000" pitchFamily="2" charset="-127"/>
                      <a:ea typeface="KoPubWorld돋움체 Bold" panose="00000800000000000000" pitchFamily="2" charset="-127"/>
                      <a:cs typeface="KoPubWorld돋움체 Bold" panose="00000800000000000000" pitchFamily="2" charset="-127"/>
                    </a:endParaRPr>
                  </a:p>
                </p:txBody>
              </p:sp>
            </mc:Choice>
            <mc:Fallback xmlns="">
              <p:sp>
                <p:nvSpPr>
                  <p:cNvPr id="28" name="모서리가 둥근 직사각형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267160" y="4181538"/>
                    <a:ext cx="1168520" cy="376925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effectLst>
                    <a:glow rad="63500">
                      <a:schemeClr val="accent3">
                        <a:satMod val="175000"/>
                        <a:alpha val="40000"/>
                      </a:schemeClr>
                    </a:glow>
                  </a:effectLst>
                </p:spPr>
                <p:txBody>
                  <a:bodyPr/>
                  <a:lstStyle/>
                  <a:p>
                    <a:r>
                      <a:rPr lang="ko-KR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31" name="모서리가 둥근 직사각형 30"/>
            <p:cNvSpPr/>
            <p:nvPr/>
          </p:nvSpPr>
          <p:spPr>
            <a:xfrm>
              <a:off x="4275335" y="2219030"/>
              <a:ext cx="551293" cy="2582044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 방법 설정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grpSp>
          <p:nvGrpSpPr>
            <p:cNvPr id="2" name="그룹 1"/>
            <p:cNvGrpSpPr/>
            <p:nvPr/>
          </p:nvGrpSpPr>
          <p:grpSpPr>
            <a:xfrm>
              <a:off x="5024696" y="2214133"/>
              <a:ext cx="1179973" cy="2586941"/>
              <a:chOff x="5312982" y="2214133"/>
              <a:chExt cx="1179973" cy="2586941"/>
            </a:xfrm>
          </p:grpSpPr>
          <p:sp>
            <p:nvSpPr>
              <p:cNvPr id="33" name="모서리가 둥근 직사각형 32"/>
              <p:cNvSpPr/>
              <p:nvPr/>
            </p:nvSpPr>
            <p:spPr>
              <a:xfrm>
                <a:off x="5315799" y="2214133"/>
                <a:ext cx="1168520" cy="37692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다중회귀분석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4" name="모서리가 둥근 직사각형 33"/>
              <p:cNvSpPr/>
              <p:nvPr/>
            </p:nvSpPr>
            <p:spPr>
              <a:xfrm>
                <a:off x="5324435" y="2776899"/>
                <a:ext cx="1168520" cy="37692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의사결정나무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5" name="모서리가 둥근 직사각형 34"/>
              <p:cNvSpPr/>
              <p:nvPr/>
            </p:nvSpPr>
            <p:spPr>
              <a:xfrm>
                <a:off x="5321644" y="3325982"/>
                <a:ext cx="1168520" cy="37692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SVR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6" name="모서리가 둥근 직사각형 35"/>
              <p:cNvSpPr/>
              <p:nvPr/>
            </p:nvSpPr>
            <p:spPr>
              <a:xfrm>
                <a:off x="5312982" y="3875066"/>
                <a:ext cx="1168520" cy="37692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랜덤포레스트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  <p:sp>
            <p:nvSpPr>
              <p:cNvPr id="37" name="모서리가 둥근 직사각형 36"/>
              <p:cNvSpPr/>
              <p:nvPr/>
            </p:nvSpPr>
            <p:spPr>
              <a:xfrm>
                <a:off x="5321644" y="4424149"/>
                <a:ext cx="1168520" cy="376925"/>
              </a:xfrm>
              <a:prstGeom prst="roundRect">
                <a:avLst/>
              </a:prstGeom>
              <a:noFill/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glow rad="63500">
                  <a:schemeClr val="accent3">
                    <a:satMod val="175000"/>
                    <a:alpha val="40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인공신경망</a:t>
                </a:r>
                <a:r>
                  <a:rPr lang="ko-KR" altLang="en-US" sz="1400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</a:t>
                </a:r>
                <a:endParaRPr lang="ko-KR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sp>
          <p:nvSpPr>
            <p:cNvPr id="38" name="모서리가 둥근 직사각형 37"/>
            <p:cNvSpPr/>
            <p:nvPr/>
          </p:nvSpPr>
          <p:spPr>
            <a:xfrm>
              <a:off x="564890" y="5043194"/>
              <a:ext cx="3509586" cy="429803"/>
            </a:xfrm>
            <a:prstGeom prst="roundRect">
              <a:avLst/>
            </a:prstGeom>
            <a:noFill/>
            <a:ln>
              <a:solidFill>
                <a:srgbClr val="EA3A6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Python, R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9" name="모서리가 둥근 직사각형 38"/>
            <p:cNvSpPr/>
            <p:nvPr/>
          </p:nvSpPr>
          <p:spPr>
            <a:xfrm>
              <a:off x="4275334" y="5043194"/>
              <a:ext cx="5085283" cy="429803"/>
            </a:xfrm>
            <a:prstGeom prst="roundRect">
              <a:avLst/>
            </a:prstGeom>
            <a:noFill/>
            <a:ln>
              <a:solidFill>
                <a:srgbClr val="EA3A6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Python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0" name="모서리가 둥근 직사각형 29"/>
            <p:cNvSpPr/>
            <p:nvPr/>
          </p:nvSpPr>
          <p:spPr>
            <a:xfrm>
              <a:off x="1368756" y="2232926"/>
              <a:ext cx="566201" cy="2577147"/>
            </a:xfrm>
            <a:prstGeom prst="round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데이터분할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4994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0" name="직사각형 29"/>
              <p:cNvSpPr/>
              <p:nvPr/>
            </p:nvSpPr>
            <p:spPr>
              <a:xfrm>
                <a:off x="788097" y="670967"/>
                <a:ext cx="3834703" cy="899542"/>
              </a:xfrm>
              <a:prstGeom prst="rect">
                <a:avLst/>
              </a:prstGeom>
            </p:spPr>
            <p:txBody>
              <a:bodyPr vert="horz" wrap="square">
                <a:spAutoFit/>
              </a:bodyPr>
              <a:lstStyle/>
              <a:p>
                <a:r>
                  <a:rPr lang="ko-KR" altLang="en-US" sz="3200" b="1" dirty="0" smtClean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모델 비교</a:t>
                </a:r>
                <a:endParaRPr lang="en-US" altLang="ko-KR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ko-KR" altLang="en-US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수정된 </a:t>
                </a:r>
                <a:r>
                  <a:rPr lang="ko-KR" altLang="en-US" sz="2000" b="1" dirty="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결정계수</a:t>
                </a:r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</m:ctrlPr>
                      </m:sSupPr>
                      <m:e>
                        <m: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𝒂𝒅𝒋</m:t>
                        </m:r>
                        <m: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 </m:t>
                        </m:r>
                        <m: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𝑹</m:t>
                        </m:r>
                      </m:e>
                      <m:sup>
                        <m:r>
                          <a:rPr lang="en-US" altLang="ko-KR" sz="2000" b="1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  <a:ea typeface="KoPubWorld돋움체 Bold" panose="00000800000000000000" pitchFamily="2" charset="-127"/>
                            <a:cs typeface="KoPubWorld돋움체 Bold" panose="00000800000000000000" pitchFamily="2" charset="-127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sz="20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)</a:t>
                </a:r>
              </a:p>
            </p:txBody>
          </p:sp>
        </mc:Choice>
        <mc:Fallback xmlns="">
          <p:sp>
            <p:nvSpPr>
              <p:cNvPr id="30" name="직사각형 2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97" y="670967"/>
                <a:ext cx="3834703" cy="899542"/>
              </a:xfrm>
              <a:prstGeom prst="rect">
                <a:avLst/>
              </a:prstGeom>
              <a:blipFill>
                <a:blip r:embed="rId2"/>
                <a:stretch>
                  <a:fillRect l="-3975" t="-8108" b="-1216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직사각형 4"/>
          <p:cNvSpPr/>
          <p:nvPr/>
        </p:nvSpPr>
        <p:spPr>
          <a:xfrm>
            <a:off x="467544" y="678460"/>
            <a:ext cx="129356" cy="812647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0139" t="32046" r="50814" b="47637"/>
          <a:stretch/>
        </p:blipFill>
        <p:spPr>
          <a:xfrm>
            <a:off x="362857" y="2731651"/>
            <a:ext cx="3991430" cy="20900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l="19583" t="60547" r="49464" b="11658"/>
          <a:stretch/>
        </p:blipFill>
        <p:spPr>
          <a:xfrm>
            <a:off x="4796972" y="2193832"/>
            <a:ext cx="4711913" cy="331084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267530" y="4243784"/>
            <a:ext cx="595707" cy="313765"/>
          </a:xfrm>
          <a:prstGeom prst="rect">
            <a:avLst/>
          </a:prstGeom>
          <a:noFill/>
          <a:ln>
            <a:solidFill>
              <a:srgbClr val="EA3A60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19 / 20 </a:t>
            </a:r>
          </a:p>
        </p:txBody>
      </p:sp>
      <p:sp>
        <p:nvSpPr>
          <p:cNvPr id="10" name="직사각형 9"/>
          <p:cNvSpPr/>
          <p:nvPr/>
        </p:nvSpPr>
        <p:spPr>
          <a:xfrm flipV="1">
            <a:off x="1752933" y="3625973"/>
            <a:ext cx="2472145" cy="28388"/>
          </a:xfrm>
          <a:prstGeom prst="rect">
            <a:avLst/>
          </a:prstGeom>
          <a:solidFill>
            <a:srgbClr val="EA3A60"/>
          </a:solidFill>
          <a:ln>
            <a:solidFill>
              <a:srgbClr val="EA3A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096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20 / 20 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743075" y="2714337"/>
            <a:ext cx="8927860" cy="200054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건강음료 판매량 예측을 위한 최적의 모델은 </a:t>
            </a:r>
            <a:r>
              <a:rPr lang="ko-KR" altLang="en-US" b="1" dirty="0" smtClean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 번째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모델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QTY</a:t>
            </a:r>
            <a:r>
              <a:rPr lang="ko-KR" altLang="en-US" sz="16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6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~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ITEM_CNT + PRICE + MAXTEMP + SALEDAY + RAIN_DAY + HOLIDAY +</a:t>
            </a:r>
            <a:r>
              <a:rPr lang="en-US" altLang="ko-KR" sz="1400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1400" b="1" dirty="0">
                <a:solidFill>
                  <a:srgbClr val="7030A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MON  </a:t>
            </a:r>
          </a:p>
          <a:p>
            <a:endParaRPr lang="en-US" altLang="ko-KR" b="1" dirty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모든 모델에서 회귀분석이 양호한 성능을 발휘</a:t>
            </a:r>
            <a:endParaRPr lang="en-US" altLang="ko-KR" b="1" dirty="0" smtClean="0">
              <a:solidFill>
                <a:schemeClr val="tx1">
                  <a:lumMod val="75000"/>
                  <a:lumOff val="2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하지만 가장 좋은 예측 성능은 </a:t>
            </a:r>
            <a:r>
              <a:rPr lang="ko-KR" altLang="en-US" b="1" dirty="0" err="1" smtClean="0">
                <a:solidFill>
                  <a:schemeClr val="accent6">
                    <a:lumMod val="50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랜덤포레스트</a:t>
            </a:r>
            <a:r>
              <a:rPr lang="ko-KR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방법</a:t>
            </a:r>
            <a:r>
              <a:rPr lang="en-US" altLang="ko-KR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788097" y="670967"/>
            <a:ext cx="3834703" cy="58477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ko-KR" altLang="en-US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결론</a:t>
            </a:r>
            <a:endParaRPr lang="en-US" altLang="ko-KR" sz="3200" b="1" dirty="0" smtClean="0">
              <a:solidFill>
                <a:schemeClr val="tx1">
                  <a:lumMod val="85000"/>
                  <a:lumOff val="15000"/>
                </a:schemeClr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467544" y="686461"/>
            <a:ext cx="129356" cy="458718"/>
          </a:xfrm>
          <a:prstGeom prst="rect">
            <a:avLst/>
          </a:prstGeom>
          <a:solidFill>
            <a:srgbClr val="EA3A60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7905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467544" y="556463"/>
            <a:ext cx="4041702" cy="4002936"/>
            <a:chOff x="467544" y="556463"/>
            <a:chExt cx="4041702" cy="4002936"/>
          </a:xfrm>
        </p:grpSpPr>
        <p:sp>
          <p:nvSpPr>
            <p:cNvPr id="23" name="직사각형 22"/>
            <p:cNvSpPr/>
            <p:nvPr/>
          </p:nvSpPr>
          <p:spPr>
            <a:xfrm>
              <a:off x="467544" y="670967"/>
              <a:ext cx="144016" cy="3888432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467544" y="556463"/>
              <a:ext cx="4041702" cy="12901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 rot="10800000">
            <a:off x="5409659" y="2383759"/>
            <a:ext cx="4041702" cy="4002936"/>
            <a:chOff x="467544" y="556463"/>
            <a:chExt cx="4041702" cy="4002936"/>
          </a:xfrm>
        </p:grpSpPr>
        <p:sp>
          <p:nvSpPr>
            <p:cNvPr id="9" name="직사각형 8"/>
            <p:cNvSpPr/>
            <p:nvPr/>
          </p:nvSpPr>
          <p:spPr>
            <a:xfrm>
              <a:off x="467544" y="556463"/>
              <a:ext cx="4041702" cy="12901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467544" y="670967"/>
              <a:ext cx="144016" cy="3888432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2930109" y="2833428"/>
            <a:ext cx="4045779" cy="1848278"/>
            <a:chOff x="3125510" y="2956751"/>
            <a:chExt cx="4045779" cy="1848278"/>
          </a:xfrm>
        </p:grpSpPr>
        <p:sp>
          <p:nvSpPr>
            <p:cNvPr id="25" name="직사각형 24"/>
            <p:cNvSpPr/>
            <p:nvPr/>
          </p:nvSpPr>
          <p:spPr>
            <a:xfrm>
              <a:off x="3924397" y="2956751"/>
              <a:ext cx="2448003" cy="923330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en-US" altLang="ko-KR" sz="5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 &amp; A</a:t>
              </a:r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3125510" y="4066365"/>
              <a:ext cx="4045779" cy="73866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algn="ctr"/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분석과정과 모든 코드는 </a:t>
              </a:r>
              <a:r>
                <a:rPr lang="ko-KR" altLang="en-US" sz="14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구글</a:t>
              </a:r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드라이브를 참고해주세요</a:t>
              </a:r>
              <a:endPara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ko-KR" altLang="en-US" sz="14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pPr algn="ctr"/>
              <a:r>
                <a:rPr lang="en-US" altLang="ko-KR" sz="1400" b="1" dirty="0" smtClean="0">
                  <a:solidFill>
                    <a:schemeClr val="accent4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[ </a:t>
              </a:r>
              <a:r>
                <a:rPr lang="en-US" altLang="ko-KR" sz="1400" b="1" dirty="0" smtClean="0">
                  <a:solidFill>
                    <a:schemeClr val="accent4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PJT </a:t>
              </a:r>
              <a:r>
                <a:rPr lang="en-US" altLang="ko-KR" sz="1400" b="1" dirty="0" smtClean="0">
                  <a:solidFill>
                    <a:schemeClr val="accent4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– 1</a:t>
              </a:r>
              <a:r>
                <a:rPr lang="ko-KR" altLang="en-US" sz="1400" b="1" dirty="0" smtClean="0">
                  <a:solidFill>
                    <a:schemeClr val="accent4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조 </a:t>
              </a:r>
              <a:r>
                <a:rPr lang="en-US" altLang="ko-KR" sz="1400" b="1" dirty="0" smtClean="0">
                  <a:solidFill>
                    <a:schemeClr val="accent4">
                      <a:lumMod val="50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– mini_project_01(py).html 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3226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6" t="18987" r="45793" b="54152"/>
          <a:stretch/>
        </p:blipFill>
        <p:spPr bwMode="auto">
          <a:xfrm>
            <a:off x="1291136" y="2150838"/>
            <a:ext cx="4482134" cy="331766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/>
        </p:spPr>
      </p:pic>
      <p:grpSp>
        <p:nvGrpSpPr>
          <p:cNvPr id="7" name="그룹 6"/>
          <p:cNvGrpSpPr/>
          <p:nvPr/>
        </p:nvGrpSpPr>
        <p:grpSpPr>
          <a:xfrm>
            <a:off x="6009971" y="2276629"/>
            <a:ext cx="4347889" cy="3205893"/>
            <a:chOff x="6009971" y="2276629"/>
            <a:chExt cx="4347889" cy="3205893"/>
          </a:xfrm>
        </p:grpSpPr>
        <p:sp>
          <p:nvSpPr>
            <p:cNvPr id="6" name="TextBox 5"/>
            <p:cNvSpPr txBox="1"/>
            <p:nvPr/>
          </p:nvSpPr>
          <p:spPr>
            <a:xfrm>
              <a:off x="6009977" y="2276629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YM :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판매년월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 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009977" y="2645961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CATEGORI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음료 카테고리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6009976" y="3016175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ITEM_CNT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상품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품목수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6009975" y="3354729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QTY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판매량</a:t>
              </a:r>
              <a:endParaRPr lang="en-US" altLang="ko-KR" sz="1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009974" y="3693283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PRICE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가격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009974" y="4031837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MAXTEMP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기온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009973" y="4401604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SALEDAY : 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영업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(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</a:t>
              </a: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)</a:t>
              </a:r>
              <a:r>
                <a:rPr lang="ko-KR" altLang="en-US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일수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009972" y="4771371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RAIN_DAY :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강우일수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6009971" y="5143968"/>
              <a:ext cx="43478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altLang="ko-KR" sz="16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HOLIDAY : </a:t>
              </a:r>
              <a:r>
                <a:rPr lang="ko-KR" altLang="en-US" sz="16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휴일일수</a:t>
              </a:r>
              <a:endPara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41" name="직사각형 4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변수 파악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43" name="직사각형 42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 / 20 </a:t>
            </a:r>
          </a:p>
        </p:txBody>
      </p:sp>
    </p:spTree>
    <p:extLst>
      <p:ext uri="{BB962C8B-B14F-4D97-AF65-F5344CB8AC3E}">
        <p14:creationId xmlns:p14="http://schemas.microsoft.com/office/powerpoint/2010/main" val="404815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" t="22887" r="59445" b="15803"/>
          <a:stretch/>
        </p:blipFill>
        <p:spPr bwMode="auto">
          <a:xfrm>
            <a:off x="2416175" y="1426378"/>
            <a:ext cx="4870823" cy="4897194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22" name="직사각형 21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상품 </a:t>
              </a:r>
              <a:r>
                <a:rPr lang="ko-KR" alt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품목수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 / 20 </a:t>
            </a:r>
          </a:p>
        </p:txBody>
      </p:sp>
    </p:spTree>
    <p:extLst>
      <p:ext uri="{BB962C8B-B14F-4D97-AF65-F5344CB8AC3E}">
        <p14:creationId xmlns:p14="http://schemas.microsoft.com/office/powerpoint/2010/main" val="168963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8" t="21949" r="58353" b="16667"/>
          <a:stretch/>
        </p:blipFill>
        <p:spPr bwMode="auto">
          <a:xfrm>
            <a:off x="2429072" y="1410733"/>
            <a:ext cx="5047856" cy="4912839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그룹 21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26" name="직사각형 25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상품 가격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 / 20</a:t>
            </a:r>
          </a:p>
        </p:txBody>
      </p:sp>
    </p:spTree>
    <p:extLst>
      <p:ext uri="{BB962C8B-B14F-4D97-AF65-F5344CB8AC3E}">
        <p14:creationId xmlns:p14="http://schemas.microsoft.com/office/powerpoint/2010/main" val="47962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21178" r="59375" b="16481"/>
          <a:stretch/>
        </p:blipFill>
        <p:spPr bwMode="auto">
          <a:xfrm>
            <a:off x="2581835" y="1260419"/>
            <a:ext cx="4742330" cy="506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1" name="그룹 20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22" name="직사각형 21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기온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 / 20 </a:t>
            </a:r>
          </a:p>
        </p:txBody>
      </p:sp>
    </p:spTree>
    <p:extLst>
      <p:ext uri="{BB962C8B-B14F-4D97-AF65-F5344CB8AC3E}">
        <p14:creationId xmlns:p14="http://schemas.microsoft.com/office/powerpoint/2010/main" val="119877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0" t="21178" r="58646" b="17407"/>
          <a:stretch/>
        </p:blipFill>
        <p:spPr bwMode="auto">
          <a:xfrm>
            <a:off x="2403022" y="1524000"/>
            <a:ext cx="5099956" cy="4693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그룹 9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11" name="직사각형 1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</a:t>
              </a:r>
              <a:r>
                <a:rPr lang="ko-KR" alt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판매일수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06 / 20 </a:t>
            </a:r>
          </a:p>
        </p:txBody>
      </p:sp>
    </p:spTree>
    <p:extLst>
      <p:ext uri="{BB962C8B-B14F-4D97-AF65-F5344CB8AC3E}">
        <p14:creationId xmlns:p14="http://schemas.microsoft.com/office/powerpoint/2010/main" val="417120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t="29030" r="58854" b="7778"/>
          <a:stretch/>
        </p:blipFill>
        <p:spPr bwMode="auto">
          <a:xfrm>
            <a:off x="2429555" y="1316426"/>
            <a:ext cx="5046889" cy="5007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10" name="직사각형 9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</a:t>
              </a:r>
              <a:r>
                <a:rPr lang="ko-KR" alt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강우일수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8784447" y="6323571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07 / 20 </a:t>
            </a:r>
          </a:p>
        </p:txBody>
      </p:sp>
    </p:spTree>
    <p:extLst>
      <p:ext uri="{BB962C8B-B14F-4D97-AF65-F5344CB8AC3E}">
        <p14:creationId xmlns:p14="http://schemas.microsoft.com/office/powerpoint/2010/main" val="643467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10754" t="27584" r="61786" b="28394"/>
          <a:stretch/>
        </p:blipFill>
        <p:spPr>
          <a:xfrm>
            <a:off x="2265795" y="1477279"/>
            <a:ext cx="5374410" cy="4846293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467544" y="670967"/>
            <a:ext cx="2741820" cy="892552"/>
            <a:chOff x="467544" y="670967"/>
            <a:chExt cx="2741820" cy="892552"/>
          </a:xfrm>
        </p:grpSpPr>
        <p:sp>
          <p:nvSpPr>
            <p:cNvPr id="11" name="직사각형 10"/>
            <p:cNvSpPr/>
            <p:nvPr/>
          </p:nvSpPr>
          <p:spPr>
            <a:xfrm>
              <a:off x="761361" y="670967"/>
              <a:ext cx="2448003" cy="89255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탐색</a:t>
              </a:r>
              <a:endParaRPr lang="en-US" altLang="ko-KR" sz="32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  <a:p>
              <a:r>
                <a:rPr lang="ko-KR" altLang="en-US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연도별 </a:t>
              </a:r>
              <a:r>
                <a:rPr lang="ko-KR" altLang="en-US" sz="2000" b="1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휴일일수</a:t>
              </a:r>
              <a:endPara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467544" y="670967"/>
              <a:ext cx="129356" cy="853033"/>
            </a:xfrm>
            <a:prstGeom prst="rect">
              <a:avLst/>
            </a:prstGeom>
            <a:solidFill>
              <a:srgbClr val="EA3A60"/>
            </a:solidFill>
            <a:ln>
              <a:noFill/>
            </a:ln>
            <a:effectLst>
              <a:outerShdw blurRad="50800" dist="38100" dir="18900000" algn="b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784447" y="6323572"/>
            <a:ext cx="72443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08 / 20</a:t>
            </a:r>
          </a:p>
        </p:txBody>
      </p:sp>
    </p:spTree>
    <p:extLst>
      <p:ext uri="{BB962C8B-B14F-4D97-AF65-F5344CB8AC3E}">
        <p14:creationId xmlns:p14="http://schemas.microsoft.com/office/powerpoint/2010/main" val="403469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2224</TotalTime>
  <Words>495</Words>
  <Application>Microsoft Office PowerPoint</Application>
  <PresentationFormat>A4 용지(210x297mm)</PresentationFormat>
  <Paragraphs>161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1" baseType="lpstr">
      <vt:lpstr>굴림</vt:lpstr>
      <vt:lpstr>Arial</vt:lpstr>
      <vt:lpstr>Cambria Math</vt:lpstr>
      <vt:lpstr>Calibri</vt:lpstr>
      <vt:lpstr>맑은 고딕</vt:lpstr>
      <vt:lpstr>KoPubWorld돋움체 Bold</vt:lpstr>
      <vt:lpstr>Wingdings</vt:lpstr>
      <vt:lpstr>Calibri Light</vt:lpstr>
      <vt:lpstr>3_Office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HOME</dc:creator>
  <cp:lastModifiedBy>709-000</cp:lastModifiedBy>
  <cp:revision>508</cp:revision>
  <dcterms:created xsi:type="dcterms:W3CDTF">2017-09-07T10:48:07Z</dcterms:created>
  <dcterms:modified xsi:type="dcterms:W3CDTF">2019-09-02T02:54:05Z</dcterms:modified>
</cp:coreProperties>
</file>